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layfair Displ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3dcc6f2b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3dcc6f2b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3dcc6f2b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3dcc6f2b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3dcc6f2b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3dcc6f2b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3dcc6f2bc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3dcc6f2b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3dcc6f2bc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3dcc6f2b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3dcc6f2bc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3dcc6f2bc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3dcc6f2b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3dcc6f2b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3dcc6f2b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3dcc6f2b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3dcc6f2b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3dcc6f2b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3dcc6f2bc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3dcc6f2b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3dcc6f2b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3dcc6f2b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3dcc6f2bc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3dcc6f2b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3dcc6f2bc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3dcc6f2bc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3dcc6f2b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3dcc6f2b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3dcc6f2b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3dcc6f2b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3dcc6f2b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3dcc6f2b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Examining Hospital Surgery Data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Helen Cain -- DS-5010 Final Project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 title="Screenshot 2025-08-08 at 10.31.5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25" y="731438"/>
            <a:ext cx="7172648" cy="44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>
            <a:off x="11200" y="0"/>
            <a:ext cx="9144000" cy="627600"/>
          </a:xfrm>
          <a:prstGeom prst="rect">
            <a:avLst/>
          </a:prstGeom>
          <a:solidFill>
            <a:srgbClr val="02AFD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Lengths of Stay</a:t>
            </a:r>
            <a:endParaRPr b="1"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 title="Screenshot 2025-08-08 at 10.34.5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51" y="1394370"/>
            <a:ext cx="4572001" cy="2825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 title="Screenshot 2025-08-08 at 10.35.2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293" y="1394375"/>
            <a:ext cx="4373682" cy="28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504250" y="515475"/>
            <a:ext cx="83931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Do older people get more surgeries?</a:t>
            </a:r>
            <a:endParaRPr b="1" sz="21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 title="Screenshot 2025-08-08 at 10.34.1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250" y="541887"/>
            <a:ext cx="6150202" cy="405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4625" y="1770525"/>
            <a:ext cx="18153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Do older people stay in the hospital longer?</a:t>
            </a:r>
            <a:endParaRPr b="1"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 title="Screenshot 2025-08-08 at 11.09.0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409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627525" y="3922075"/>
            <a:ext cx="81804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Are older people admitted to the ICU more often?</a:t>
            </a:r>
            <a:endParaRPr b="1" sz="2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 title="Screenshot 2025-08-08 at 12.19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950" y="197225"/>
            <a:ext cx="52669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515475" y="1591225"/>
            <a:ext cx="2745300" cy="18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Lato"/>
                <a:ea typeface="Lato"/>
                <a:cs typeface="Lato"/>
                <a:sym typeface="Lato"/>
              </a:rPr>
              <a:t>BMI</a:t>
            </a:r>
            <a:endParaRPr b="1" sz="2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351025" y="2252388"/>
            <a:ext cx="1568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Distribution</a:t>
            </a:r>
            <a:endParaRPr b="1" sz="2000">
              <a:solidFill>
                <a:schemeClr val="accent5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7" title="Screenshot 2025-08-08 at 11.51.4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00" y="331675"/>
            <a:ext cx="6878328" cy="430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 title="Screenshot 2025-08-08 at 12.06.2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66479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5558100" y="1619200"/>
            <a:ext cx="26670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Can BMI and age  be used to predict ICU admissions?</a:t>
            </a:r>
            <a:endParaRPr b="1" sz="1800">
              <a:solidFill>
                <a:schemeClr val="accent5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 title="Screenshot 2025-08-08 at 12.06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463" y="948025"/>
            <a:ext cx="6605274" cy="40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11200" y="22400"/>
            <a:ext cx="9144000" cy="73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Does BMI affect lab tests?</a:t>
            </a:r>
            <a:endParaRPr b="1" sz="21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ctor giving stethoscope to surgeon (Referral) (Provided by Getty Images)"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5350"/>
            <a:ext cx="9144003" cy="306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1927350" y="448250"/>
            <a:ext cx="528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Post-Operative Complications</a:t>
            </a:r>
            <a:endParaRPr b="1" sz="3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 title="Screenshot 2025-08-08 at 12.23.1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9875"/>
            <a:ext cx="4855470" cy="30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 title="Screenshot 2025-08-08 at 12.23.4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958" y="1165425"/>
            <a:ext cx="4333817" cy="30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11200" y="-11200"/>
            <a:ext cx="9144000" cy="9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Which patients experienced complications?</a:t>
            </a:r>
            <a:endParaRPr b="1" sz="2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2913525" y="4397200"/>
            <a:ext cx="3148800" cy="48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percentage: 3.49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 title="Screenshot 2025-08-08 at 9.37.3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9300"/>
            <a:ext cx="8839204" cy="300826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071100" y="3726525"/>
            <a:ext cx="64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13225" y="412800"/>
            <a:ext cx="82674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My Dataset:</a:t>
            </a:r>
            <a:endParaRPr b="1" sz="3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 title="Screenshot 2025-08-08 at 12.28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95" y="1232675"/>
            <a:ext cx="4249974" cy="325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 title="Screenshot 2025-08-08 at 12.29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250" y="2571750"/>
            <a:ext cx="4022925" cy="17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385200" y="414575"/>
            <a:ext cx="8494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What is ASA Physical Status?</a:t>
            </a:r>
            <a:endParaRPr b="1" sz="2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32" title="Screenshot 2025-08-08 at 12.32.4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250" y="1334515"/>
            <a:ext cx="4022925" cy="10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 title="Screenshot 2025-08-08 at 12.53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0" y="605125"/>
            <a:ext cx="6399774" cy="37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 title="Screenshot 2025-08-08 at 12.54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175" y="2386854"/>
            <a:ext cx="2478999" cy="12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6835600" y="885275"/>
            <a:ext cx="21180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Are older patients sicker patients?</a:t>
            </a:r>
            <a:endParaRPr b="1" sz="1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 title="Screenshot 2025-08-08 at 12.55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0" y="1116175"/>
            <a:ext cx="4390276" cy="29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 title="Screenshot 2025-08-08 at 12.55.5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40263"/>
            <a:ext cx="4517026" cy="286298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/>
          <p:nvPr/>
        </p:nvSpPr>
        <p:spPr>
          <a:xfrm>
            <a:off x="-75" y="123275"/>
            <a:ext cx="9144000" cy="79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ASA and Surgical Outcomes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5423663" y="1042300"/>
            <a:ext cx="3171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  <a:endParaRPr b="1"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515450" y="1400750"/>
            <a:ext cx="36867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Hospital data is very comprehensive, but very messy </a:t>
            </a:r>
            <a:endParaRPr sz="18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Surgical outcomes are difficult to predict without more advanced statistical methods</a:t>
            </a:r>
            <a:endParaRPr sz="18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35" title="Screenshot 2025-08-08 at 1.35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600" y="1772825"/>
            <a:ext cx="3929448" cy="27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479725" y="872388"/>
            <a:ext cx="1907900" cy="1885575"/>
          </a:xfrm>
          <a:prstGeom prst="flowChartInternalStorag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02825" y="1108825"/>
            <a:ext cx="16290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Info: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One entry for each procedure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2740850" y="872400"/>
            <a:ext cx="1907900" cy="1885575"/>
          </a:xfrm>
          <a:prstGeom prst="flowChartInternalStorag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68100" y="872400"/>
            <a:ext cx="1907900" cy="1885575"/>
          </a:xfrm>
          <a:prstGeom prst="flowChartInternalStorag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6995350" y="872400"/>
            <a:ext cx="1907900" cy="1885575"/>
          </a:xfrm>
          <a:prstGeom prst="flowChartInternalStorag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2990150" y="1108850"/>
            <a:ext cx="14616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Medications: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One entry for each prescription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110075" y="1108825"/>
            <a:ext cx="15528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Complications: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One entry for each complication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321200" y="1108825"/>
            <a:ext cx="14616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Diagnoses: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One entry for each diagnosis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1249625" y="3358325"/>
            <a:ext cx="6738975" cy="1193850"/>
          </a:xfrm>
          <a:prstGeom prst="flowChartPredefinedProcess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Patients: one entry for each patient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5"/>
          <p:cNvSpPr/>
          <p:nvPr/>
        </p:nvSpPr>
        <p:spPr>
          <a:xfrm rot="-2700000">
            <a:off x="1429543" y="2874017"/>
            <a:ext cx="290197" cy="36826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3389418" y="2825342"/>
            <a:ext cx="290100" cy="36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5561293" y="2873942"/>
            <a:ext cx="290100" cy="36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5"/>
          <p:cNvSpPr/>
          <p:nvPr/>
        </p:nvSpPr>
        <p:spPr>
          <a:xfrm rot="2999382">
            <a:off x="7729621" y="2874070"/>
            <a:ext cx="290236" cy="36817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13225" y="55775"/>
            <a:ext cx="82005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My Goal:</a:t>
            </a:r>
            <a:endParaRPr b="1" sz="3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AFD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533100" y="1930200"/>
            <a:ext cx="80778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What did I learn?</a:t>
            </a:r>
            <a:endParaRPr sz="6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40750" y="0"/>
            <a:ext cx="9144000" cy="1100700"/>
          </a:xfrm>
          <a:prstGeom prst="rect">
            <a:avLst/>
          </a:prstGeom>
          <a:solidFill>
            <a:srgbClr val="02AFD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Conditions and Procedures: </a:t>
            </a:r>
            <a:endParaRPr sz="27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7" title="Screenshot 2025-08-08 at 10.00.3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00" y="1203275"/>
            <a:ext cx="5814668" cy="3738001"/>
          </a:xfrm>
          <a:prstGeom prst="rect">
            <a:avLst/>
          </a:prstGeom>
          <a:solidFill>
            <a:srgbClr val="02AFD1"/>
          </a:solidFill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6328550" y="1532300"/>
            <a:ext cx="2404500" cy="24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Top 5: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7" title="Screenshot 2025-08-08 at 10.02.4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550" y="2067550"/>
            <a:ext cx="2598400" cy="22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 title="Screenshot 2025-08-08 at 10.40.2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5" y="604650"/>
            <a:ext cx="4964200" cy="440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784400" y="112050"/>
            <a:ext cx="569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Seasonal Patterns:</a:t>
            </a:r>
            <a:endParaRPr b="1" sz="2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8" title="Screenshot 2025-08-08 at 10.44.2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350" y="604638"/>
            <a:ext cx="3684474" cy="26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 title="Screenshot 2025-08-08 at 10.46.45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625" y="3356825"/>
            <a:ext cx="2106149" cy="13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 title="Screenshot 2025-08-08 at 10.47.5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381000"/>
            <a:ext cx="6330077" cy="39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6628350" y="381075"/>
            <a:ext cx="2162700" cy="3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Longest Procedures:</a:t>
            </a:r>
            <a:endParaRPr b="1" sz="18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chemeClr val="accent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Breast reconstruction- 13.5 hours</a:t>
            </a:r>
            <a:endParaRPr b="1" sz="18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chemeClr val="accent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Whipple procedures - 10.5 hours</a:t>
            </a:r>
            <a:endParaRPr b="1" sz="18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chemeClr val="accent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Free flap surgery - 10.25 hours</a:t>
            </a:r>
            <a:endParaRPr b="1" sz="1800">
              <a:solidFill>
                <a:schemeClr val="accent6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 title="Screenshot 2025-08-08 at 10.21.4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500" y="673375"/>
            <a:ext cx="6667001" cy="40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1454025" y="128600"/>
            <a:ext cx="676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Hospital Visits vs Hospital Procedures:</a:t>
            </a:r>
            <a:endParaRPr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20" title="Screenshot 2025-08-08 at 10.28.0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025" y="673375"/>
            <a:ext cx="3277475" cy="40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 title="Screenshot 2025-08-08 at 10.13.3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32175"/>
            <a:ext cx="8839201" cy="171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 title="Screenshot 2025-08-08 at 10.20.1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800" y="58125"/>
            <a:ext cx="5334052" cy="33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title="Screenshot 2025-08-08 at 10.26.59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4799" y="58125"/>
            <a:ext cx="2688577" cy="33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